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80" r:id="rId4"/>
    <p:sldId id="281" r:id="rId5"/>
    <p:sldId id="282" r:id="rId6"/>
    <p:sldId id="283" r:id="rId7"/>
    <p:sldId id="289" r:id="rId8"/>
    <p:sldId id="284" r:id="rId9"/>
    <p:sldId id="285" r:id="rId10"/>
    <p:sldId id="286" r:id="rId11"/>
    <p:sldId id="287" r:id="rId12"/>
    <p:sldId id="288" r:id="rId13"/>
    <p:sldId id="279" r:id="rId14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ytNClWb2QQtRp02siIlOQ==" hashData="4l068Mv8noNMKGAnnqK6+Fpby7Sbh8t3QtCIeNJW76FdM7t8vpi8Fv2sNGqhVZHAzmWfYZH6x1g7ZQVym6v+z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7"/>
    <p:restoredTop sz="94872"/>
  </p:normalViewPr>
  <p:slideViewPr>
    <p:cSldViewPr snapToGrid="0">
      <p:cViewPr varScale="1">
        <p:scale>
          <a:sx n="211" d="100"/>
          <a:sy n="211" d="100"/>
        </p:scale>
        <p:origin x="1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2F620-9770-B346-A3B7-B26C6AA18C2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E989-8083-CF4A-94CB-6A7DC8F44A1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1184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8579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42352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6952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08685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17875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3341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10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56288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11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0424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12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80002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A121-86FE-ADEE-839B-1CDCD5FB8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5623D-C684-8135-8E06-1DFF465D7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F4232-8EB0-625C-4751-5F29E3C3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4920-5E4F-481A-E286-F0F1E17F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F328-9CDA-A7C1-A0D6-33205D32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6816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AA28-EFD4-3292-76C2-C95DB4B2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EF134-2593-9C1C-E2CD-276887439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338EC-5AAC-9774-F9C9-81D9C665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35429-6495-3A6E-4D86-82A6B2F5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B15FF-EB84-6F5A-3F7F-AF32269D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0039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FCD65-C96F-431F-890C-8D025A22F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C3900-D234-E2D9-4306-5DA977C87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D3EE-AC2F-66A4-59AF-8919A3FF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9CBB2-EF1C-AB2B-5482-DA481215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601D9-884F-1A5F-1B3E-B844BF5F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7473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blue gavel&#10;&#10;Description automatically generated">
            <a:extLst>
              <a:ext uri="{FF2B5EF4-FFF2-40B4-BE49-F238E27FC236}">
                <a16:creationId xmlns:a16="http://schemas.microsoft.com/office/drawing/2014/main" id="{6AC4D6E6-CA09-944B-B855-A49ED88C6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2748879" y="74307"/>
            <a:ext cx="6701813" cy="6701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DEA19-0981-C0F5-4391-4C468A7C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44"/>
            <a:ext cx="12192000" cy="813292"/>
          </a:xfrm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5740-DAC5-AB34-F4B2-F81C88471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81589-D361-F3D8-6287-76D78ECE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996C0-E7ED-4855-FBF4-D19C3C3F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E343A-24EE-2F73-BE52-1F254946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6014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848A-ECC1-A1A2-D0C8-0B216F5D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0238-263F-0F79-775A-45CA6A9C9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92200-DA62-C02E-86E9-238B9F8D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00CE6-A00E-321B-082C-3E0E8EFD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A2A37-A384-EDDF-7001-7C5ED2DE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2704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C74C-939E-8812-E54A-9E353233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BCF3-4A52-04F9-B1D9-7D26FD7E7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6F131-A889-334F-4738-70C6740C4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FCEBB-6605-84FB-8794-EFAF03A6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68401-E143-EC8E-EDE4-6D72A583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0BBE8-BF6C-7F13-272F-BF0325CC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1047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BB2D-660F-6F57-8F9E-34437FE9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61861-A71A-53DE-583D-940C8F7EE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69FBF-7C37-E2FA-CFA6-7AC862CB7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0A243-7DD1-A287-A9A9-20977A8B9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3287A-DDED-4653-7D6B-7C7CBF4E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94BD4-3004-4CFE-46C3-805D4CEC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AD0EE-1313-45AF-8EE9-A8F04AB7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2D884-3C40-5991-210D-F8900B26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301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7626-2FCD-0C49-DB22-31262ABF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B75C1-EAD1-0E60-231A-B9A7D2A3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8C095-5D7B-A3E6-0C8A-1D5AD96F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B6D3C-EF84-7691-F314-7385298A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603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3316FA-D5E9-489B-E5BE-D781520D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7C0B4-1769-BA8B-C678-2D84E061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49D5C-BCA9-B2A0-43B2-F837A3EE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0563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9A08F-7429-D150-9511-E622CDD0E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40807-724A-DEE1-57FC-9424E7496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B8A62-E90F-1299-3153-3D1A02B17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643AB-00C1-2C0A-4A64-A9421AE8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64571-8482-7C9D-7B96-97704012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46C6C-B41E-256C-0B40-F0B7603F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6500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38CC0-8D92-A7C8-F1F0-29772ECC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0D21D-14C5-2C88-1EF7-361C54550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18564-CA25-8618-47E1-21985311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900C1-3623-0C96-B48C-20183A3E4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77D68-5F5C-61BD-D66B-6767F2F9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DD9BC-6FB3-7325-308B-CA5D6364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5708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A9FF8-FE54-7E91-5D5C-A6A7A44F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1F99F-66E6-3FFE-269C-2FBED419B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9A010-5947-D210-7420-9FB78D4B3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5F771-B017-1C4D-8AB1-B13785C472B7}" type="datetimeFigureOut">
              <a:rPr lang="en-ES" smtClean="0"/>
              <a:t>10/10/23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1C2FE-A604-5810-6DE3-F91625236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19A52-77CA-6CB1-77BD-2EE65357B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7505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o.auctionimmo.com/" TargetMode="External"/><Relationship Id="rId4" Type="http://schemas.openxmlformats.org/officeDocument/2006/relationships/hyperlink" Target="mailto:info@auctionimmo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65510-76E6-4B19-F576-0C251D857F1F}"/>
              </a:ext>
            </a:extLst>
          </p:cNvPr>
          <p:cNvSpPr txBox="1"/>
          <p:nvPr/>
        </p:nvSpPr>
        <p:spPr>
          <a:xfrm>
            <a:off x="5474289" y="217788"/>
            <a:ext cx="6605662" cy="255454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ES" sz="8000" spc="600" dirty="0">
                <a:ln w="44450">
                  <a:solidFill>
                    <a:schemeClr val="accent1">
                      <a:alpha val="53246"/>
                    </a:schemeClr>
                  </a:solidFill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Vastgoed</a:t>
            </a:r>
          </a:p>
          <a:p>
            <a:pPr algn="ctr"/>
            <a:r>
              <a:rPr lang="en-ES" sz="8000" spc="600" dirty="0">
                <a:ln w="44450">
                  <a:solidFill>
                    <a:schemeClr val="accent1">
                      <a:alpha val="53246"/>
                    </a:schemeClr>
                  </a:solidFill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Veilingen</a:t>
            </a:r>
          </a:p>
        </p:txBody>
      </p:sp>
      <p:pic>
        <p:nvPicPr>
          <p:cNvPr id="3" name="Picture 2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81C7691C-C5BB-73D4-73C9-6EA57EE1D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714" y="5544667"/>
            <a:ext cx="3222286" cy="1323439"/>
          </a:xfrm>
          <a:prstGeom prst="rect">
            <a:avLst/>
          </a:prstGeom>
        </p:spPr>
      </p:pic>
      <p:pic>
        <p:nvPicPr>
          <p:cNvPr id="4" name="Picture 3" descr="A black background with text&#10;&#10;Description automatically generated">
            <a:extLst>
              <a:ext uri="{FF2B5EF4-FFF2-40B4-BE49-F238E27FC236}">
                <a16:creationId xmlns:a16="http://schemas.microsoft.com/office/drawing/2014/main" id="{1EDB01BA-B523-501F-9DA1-D99BD729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2" y="2424686"/>
            <a:ext cx="4900470" cy="40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11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VEILINGEN</a:t>
            </a:r>
            <a:endParaRPr lang="en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8E920-A99D-5A37-9B8C-663281020C3F}"/>
              </a:ext>
            </a:extLst>
          </p:cNvPr>
          <p:cNvSpPr txBox="1"/>
          <p:nvPr/>
        </p:nvSpPr>
        <p:spPr>
          <a:xfrm>
            <a:off x="1774553" y="295077"/>
            <a:ext cx="740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800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Kosten &amp; Voordelen</a:t>
            </a:r>
            <a:endParaRPr lang="en-ES" sz="4800" dirty="0">
              <a:solidFill>
                <a:schemeClr val="accent1">
                  <a:lumMod val="5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68896-89A7-9FA9-F77E-EACD4A8549EF}"/>
              </a:ext>
            </a:extLst>
          </p:cNvPr>
          <p:cNvSpPr txBox="1"/>
          <p:nvPr/>
        </p:nvSpPr>
        <p:spPr>
          <a:xfrm>
            <a:off x="1889111" y="2074099"/>
            <a:ext cx="68188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Dossier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minimale kost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5AEF8-7665-97E6-0C1E-DD56A0173179}"/>
              </a:ext>
            </a:extLst>
          </p:cNvPr>
          <p:cNvSpPr txBox="1"/>
          <p:nvPr/>
        </p:nvSpPr>
        <p:spPr>
          <a:xfrm>
            <a:off x="1889111" y="3106575"/>
            <a:ext cx="91200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Succes fee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enkel bij ‘succes’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32272F-0391-9F0A-074E-D7154A81410E}"/>
              </a:ext>
            </a:extLst>
          </p:cNvPr>
          <p:cNvGrpSpPr/>
          <p:nvPr/>
        </p:nvGrpSpPr>
        <p:grpSpPr>
          <a:xfrm>
            <a:off x="9611847" y="147461"/>
            <a:ext cx="2420688" cy="2259808"/>
            <a:chOff x="2277547" y="654008"/>
            <a:chExt cx="3214909" cy="30012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654AE-AD7B-A17D-935D-7BECFEC34565}"/>
                </a:ext>
              </a:extLst>
            </p:cNvPr>
            <p:cNvSpPr/>
            <p:nvPr/>
          </p:nvSpPr>
          <p:spPr>
            <a:xfrm>
              <a:off x="4057272" y="1683466"/>
              <a:ext cx="750898" cy="666118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5E7B48-CF93-CA2C-2C64-246C8A6407C7}"/>
                </a:ext>
              </a:extLst>
            </p:cNvPr>
            <p:cNvSpPr/>
            <p:nvPr/>
          </p:nvSpPr>
          <p:spPr>
            <a:xfrm>
              <a:off x="3217559" y="1162681"/>
              <a:ext cx="1221218" cy="47839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B0B8B7F-BF5A-797A-AC73-F8FBB3C7A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77547" y="654008"/>
              <a:ext cx="3214909" cy="300124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8DE5EC-A92D-167E-5D32-E3594EADF13A}"/>
              </a:ext>
            </a:extLst>
          </p:cNvPr>
          <p:cNvSpPr txBox="1"/>
          <p:nvPr/>
        </p:nvSpPr>
        <p:spPr>
          <a:xfrm>
            <a:off x="1889111" y="4906106"/>
            <a:ext cx="91200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CEPI-leden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kortingen</a:t>
            </a:r>
          </a:p>
        </p:txBody>
      </p:sp>
    </p:spTree>
    <p:extLst>
      <p:ext uri="{BB962C8B-B14F-4D97-AF65-F5344CB8AC3E}">
        <p14:creationId xmlns:p14="http://schemas.microsoft.com/office/powerpoint/2010/main" val="102715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VEILINGEN</a:t>
            </a:r>
            <a:endParaRPr lang="en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8E920-A99D-5A37-9B8C-663281020C3F}"/>
              </a:ext>
            </a:extLst>
          </p:cNvPr>
          <p:cNvSpPr txBox="1"/>
          <p:nvPr/>
        </p:nvSpPr>
        <p:spPr>
          <a:xfrm>
            <a:off x="1774553" y="137628"/>
            <a:ext cx="985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800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Hoe deelnemen?</a:t>
            </a:r>
            <a:endParaRPr lang="en-ES" sz="4800" dirty="0">
              <a:solidFill>
                <a:schemeClr val="accent1">
                  <a:lumMod val="5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68896-89A7-9FA9-F77E-EACD4A8549EF}"/>
              </a:ext>
            </a:extLst>
          </p:cNvPr>
          <p:cNvSpPr txBox="1"/>
          <p:nvPr/>
        </p:nvSpPr>
        <p:spPr>
          <a:xfrm>
            <a:off x="1713496" y="982684"/>
            <a:ext cx="104785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1. Kaderovereenkomst met AIT (1x)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59884-2C90-FE1E-14AF-0E0ACE3F4DDD}"/>
              </a:ext>
            </a:extLst>
          </p:cNvPr>
          <p:cNvSpPr txBox="1"/>
          <p:nvPr/>
        </p:nvSpPr>
        <p:spPr>
          <a:xfrm>
            <a:off x="1747812" y="1844979"/>
            <a:ext cx="101636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2. Vertegenwoordiging verkoper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7E72E-BE17-0C24-CF97-AF1BB8F1FAEE}"/>
              </a:ext>
            </a:extLst>
          </p:cNvPr>
          <p:cNvSpPr txBox="1"/>
          <p:nvPr/>
        </p:nvSpPr>
        <p:spPr>
          <a:xfrm>
            <a:off x="1747812" y="2707274"/>
            <a:ext cx="101636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3. Manueel of via XML pand laden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A4326-11BE-E168-B9EF-C6D678F8FBC6}"/>
              </a:ext>
            </a:extLst>
          </p:cNvPr>
          <p:cNvSpPr txBox="1"/>
          <p:nvPr/>
        </p:nvSpPr>
        <p:spPr>
          <a:xfrm>
            <a:off x="1747812" y="3569569"/>
            <a:ext cx="101636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4. Dossier kost betalen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4466F1-5FA9-A1B5-6952-1D1ED22529AA}"/>
              </a:ext>
            </a:extLst>
          </p:cNvPr>
          <p:cNvSpPr txBox="1"/>
          <p:nvPr/>
        </p:nvSpPr>
        <p:spPr>
          <a:xfrm>
            <a:off x="1747812" y="4734651"/>
            <a:ext cx="101636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5. Hoogste bieders van veiling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C460DC-4663-E8D5-9056-06615049A8B5}"/>
              </a:ext>
            </a:extLst>
          </p:cNvPr>
          <p:cNvSpPr txBox="1"/>
          <p:nvPr/>
        </p:nvSpPr>
        <p:spPr>
          <a:xfrm>
            <a:off x="1747812" y="5899733"/>
            <a:ext cx="103816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6. Verkoop zoals normaal afsluiten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E0C913-AC95-589C-A326-7ED64FA7A6F4}"/>
              </a:ext>
            </a:extLst>
          </p:cNvPr>
          <p:cNvCxnSpPr/>
          <p:nvPr/>
        </p:nvCxnSpPr>
        <p:spPr>
          <a:xfrm>
            <a:off x="1713496" y="4541722"/>
            <a:ext cx="10197926" cy="0"/>
          </a:xfrm>
          <a:prstGeom prst="line">
            <a:avLst/>
          </a:prstGeom>
          <a:ln w="476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1663C6-2B92-F932-21F1-9684210B486E}"/>
              </a:ext>
            </a:extLst>
          </p:cNvPr>
          <p:cNvCxnSpPr/>
          <p:nvPr/>
        </p:nvCxnSpPr>
        <p:spPr>
          <a:xfrm>
            <a:off x="1713496" y="5693301"/>
            <a:ext cx="10197926" cy="0"/>
          </a:xfrm>
          <a:prstGeom prst="line">
            <a:avLst/>
          </a:prstGeom>
          <a:ln w="476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3A350A8-CB35-A6D8-EE45-9563B7BFB580}"/>
              </a:ext>
            </a:extLst>
          </p:cNvPr>
          <p:cNvSpPr txBox="1"/>
          <p:nvPr/>
        </p:nvSpPr>
        <p:spPr>
          <a:xfrm>
            <a:off x="4431465" y="4518947"/>
            <a:ext cx="373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Hoogste bod = 90%+ min. prijs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FE97D-ABFD-3C6C-E0A5-EB449D08A68E}"/>
              </a:ext>
            </a:extLst>
          </p:cNvPr>
          <p:cNvSpPr txBox="1"/>
          <p:nvPr/>
        </p:nvSpPr>
        <p:spPr>
          <a:xfrm>
            <a:off x="4431465" y="5690650"/>
            <a:ext cx="449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Vrijblijvend om te verkopen &amp; aan wie</a:t>
            </a:r>
          </a:p>
        </p:txBody>
      </p:sp>
    </p:spTree>
    <p:extLst>
      <p:ext uri="{BB962C8B-B14F-4D97-AF65-F5344CB8AC3E}">
        <p14:creationId xmlns:p14="http://schemas.microsoft.com/office/powerpoint/2010/main" val="259881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VEILINGEN</a:t>
            </a:r>
            <a:endParaRPr lang="en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8E920-A99D-5A37-9B8C-663281020C3F}"/>
              </a:ext>
            </a:extLst>
          </p:cNvPr>
          <p:cNvSpPr txBox="1"/>
          <p:nvPr/>
        </p:nvSpPr>
        <p:spPr>
          <a:xfrm>
            <a:off x="1774553" y="137628"/>
            <a:ext cx="985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800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Nu actie nemen</a:t>
            </a:r>
            <a:endParaRPr lang="en-ES" sz="4800" dirty="0">
              <a:solidFill>
                <a:schemeClr val="accent1">
                  <a:lumMod val="5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68896-89A7-9FA9-F77E-EACD4A8549EF}"/>
              </a:ext>
            </a:extLst>
          </p:cNvPr>
          <p:cNvSpPr txBox="1"/>
          <p:nvPr/>
        </p:nvSpPr>
        <p:spPr>
          <a:xfrm>
            <a:off x="1464456" y="2629816"/>
            <a:ext cx="104785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De Kaderovereenkomst met AIT zet je in de startblokken…doch kost niets noch verplicht je!</a:t>
            </a:r>
          </a:p>
        </p:txBody>
      </p:sp>
    </p:spTree>
    <p:extLst>
      <p:ext uri="{BB962C8B-B14F-4D97-AF65-F5344CB8AC3E}">
        <p14:creationId xmlns:p14="http://schemas.microsoft.com/office/powerpoint/2010/main" val="2107834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813FF429-1187-CB7C-1480-AE13A1B0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883" y="5354819"/>
            <a:ext cx="1754231" cy="1195070"/>
          </a:xfrm>
          <a:prstGeom prst="rect">
            <a:avLst/>
          </a:prstGeom>
        </p:spPr>
      </p:pic>
      <p:pic>
        <p:nvPicPr>
          <p:cNvPr id="6" name="Picture 5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E016973F-1288-494E-86D0-535AE672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87" y="4276113"/>
            <a:ext cx="2615045" cy="10787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A2AAC12-0269-B18E-3899-2C187B99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44"/>
            <a:ext cx="12192000" cy="813292"/>
          </a:xfrm>
        </p:spPr>
        <p:txBody>
          <a:bodyPr/>
          <a:lstStyle/>
          <a:p>
            <a:r>
              <a:rPr lang="en-ES" dirty="0"/>
              <a:t>Veilingen met AIT - CONTACT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277635-259B-12ED-659E-3AEBC5044D0C}"/>
              </a:ext>
            </a:extLst>
          </p:cNvPr>
          <p:cNvSpPr txBox="1">
            <a:spLocks/>
          </p:cNvSpPr>
          <p:nvPr/>
        </p:nvSpPr>
        <p:spPr>
          <a:xfrm>
            <a:off x="-2" y="1414757"/>
            <a:ext cx="12192000" cy="813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ES" sz="3600" dirty="0">
                <a:hlinkClick r:id="rId4"/>
              </a:rPr>
              <a:t>info@auctionimmo.com</a:t>
            </a:r>
            <a:endParaRPr lang="en-ES" sz="3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5BAF93-ADF2-261A-0FB5-3D3C33DEA3B6}"/>
              </a:ext>
            </a:extLst>
          </p:cNvPr>
          <p:cNvSpPr txBox="1">
            <a:spLocks/>
          </p:cNvSpPr>
          <p:nvPr/>
        </p:nvSpPr>
        <p:spPr>
          <a:xfrm>
            <a:off x="-2" y="2767402"/>
            <a:ext cx="12192000" cy="813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GB" dirty="0"/>
              <a:t>WEB: </a:t>
            </a:r>
            <a:r>
              <a:rPr lang="en-GB" sz="6000" dirty="0">
                <a:hlinkClick r:id="rId5"/>
              </a:rPr>
              <a:t>p</a:t>
            </a:r>
            <a:r>
              <a:rPr lang="en-ES" sz="6000" dirty="0">
                <a:hlinkClick r:id="rId5"/>
              </a:rPr>
              <a:t>ro.auctionimmo.com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5355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SITUERING</a:t>
            </a:r>
            <a:endParaRPr lang="en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B49D4-F4BF-6EF1-426E-9F96E8E7455A}"/>
              </a:ext>
            </a:extLst>
          </p:cNvPr>
          <p:cNvSpPr/>
          <p:nvPr/>
        </p:nvSpPr>
        <p:spPr>
          <a:xfrm>
            <a:off x="7060863" y="2325362"/>
            <a:ext cx="1610797" cy="157446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717545-22EC-9352-905A-2ADC2BA1C122}"/>
              </a:ext>
            </a:extLst>
          </p:cNvPr>
          <p:cNvSpPr/>
          <p:nvPr/>
        </p:nvSpPr>
        <p:spPr>
          <a:xfrm>
            <a:off x="4785967" y="1192958"/>
            <a:ext cx="3189297" cy="113240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4DCACD-950A-A7FD-10C8-320BE6DA2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1555" y="0"/>
            <a:ext cx="7346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15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SITUERING</a:t>
            </a:r>
            <a:endParaRPr lang="en-ES" dirty="0"/>
          </a:p>
        </p:txBody>
      </p:sp>
      <p:pic>
        <p:nvPicPr>
          <p:cNvPr id="9" name="Picture 8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CE7C1C99-F1CE-C431-B1CF-75E688DE2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808" y="1239229"/>
            <a:ext cx="4710651" cy="1934732"/>
          </a:xfrm>
          <a:prstGeom prst="rect">
            <a:avLst/>
          </a:prstGeom>
        </p:spPr>
      </p:pic>
      <p:pic>
        <p:nvPicPr>
          <p:cNvPr id="5" name="Picture 4" descr="A handshake in a black background&#10;&#10;Description automatically generated">
            <a:extLst>
              <a:ext uri="{FF2B5EF4-FFF2-40B4-BE49-F238E27FC236}">
                <a16:creationId xmlns:a16="http://schemas.microsoft.com/office/drawing/2014/main" id="{69BB610E-CD00-E5E6-CF7F-B853EE99A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603" y="3004403"/>
            <a:ext cx="3119106" cy="1891537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F412A5-23A8-405E-AA88-0422C6FAD27F}"/>
              </a:ext>
            </a:extLst>
          </p:cNvPr>
          <p:cNvGrpSpPr/>
          <p:nvPr/>
        </p:nvGrpSpPr>
        <p:grpSpPr>
          <a:xfrm>
            <a:off x="2277547" y="654008"/>
            <a:ext cx="3214909" cy="3001244"/>
            <a:chOff x="2277547" y="654008"/>
            <a:chExt cx="3214909" cy="300124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EB49D4-F4BF-6EF1-426E-9F96E8E7455A}"/>
                </a:ext>
              </a:extLst>
            </p:cNvPr>
            <p:cNvSpPr/>
            <p:nvPr/>
          </p:nvSpPr>
          <p:spPr>
            <a:xfrm>
              <a:off x="4057272" y="1683466"/>
              <a:ext cx="750898" cy="666118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717545-22EC-9352-905A-2ADC2BA1C122}"/>
                </a:ext>
              </a:extLst>
            </p:cNvPr>
            <p:cNvSpPr/>
            <p:nvPr/>
          </p:nvSpPr>
          <p:spPr>
            <a:xfrm>
              <a:off x="3217559" y="1162681"/>
              <a:ext cx="1221218" cy="47839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74DCACD-950A-A7FD-10C8-320BE6DA2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77547" y="654008"/>
              <a:ext cx="3214909" cy="30012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435019-0BDB-3BE4-64F4-4A27BA48B5AA}"/>
                </a:ext>
              </a:extLst>
            </p:cNvPr>
            <p:cNvSpPr txBox="1"/>
            <p:nvPr/>
          </p:nvSpPr>
          <p:spPr>
            <a:xfrm>
              <a:off x="2901398" y="3004403"/>
              <a:ext cx="19672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ES" sz="28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24 landen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ECB055-7DE5-F3A3-3EB1-51637475385A}"/>
              </a:ext>
            </a:extLst>
          </p:cNvPr>
          <p:cNvSpPr txBox="1"/>
          <p:nvPr/>
        </p:nvSpPr>
        <p:spPr>
          <a:xfrm>
            <a:off x="2671361" y="5524356"/>
            <a:ext cx="794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sz="28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Digitale ‘sjerpa’ of adviseur voor CEPI-leden</a:t>
            </a:r>
          </a:p>
        </p:txBody>
      </p:sp>
    </p:spTree>
    <p:extLst>
      <p:ext uri="{BB962C8B-B14F-4D97-AF65-F5344CB8AC3E}">
        <p14:creationId xmlns:p14="http://schemas.microsoft.com/office/powerpoint/2010/main" val="400216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SITUERING</a:t>
            </a:r>
            <a:endParaRPr lang="en-ES" dirty="0"/>
          </a:p>
        </p:txBody>
      </p:sp>
      <p:pic>
        <p:nvPicPr>
          <p:cNvPr id="9" name="Picture 8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CE7C1C99-F1CE-C431-B1CF-75E688DE2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620" y="185048"/>
            <a:ext cx="2467567" cy="10134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ECB055-7DE5-F3A3-3EB1-51637475385A}"/>
              </a:ext>
            </a:extLst>
          </p:cNvPr>
          <p:cNvSpPr txBox="1"/>
          <p:nvPr/>
        </p:nvSpPr>
        <p:spPr>
          <a:xfrm>
            <a:off x="1956506" y="2103591"/>
            <a:ext cx="10235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48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EU Anti-Witwas Wetgeving (AML)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10ECB-C95A-17A9-D408-1C3CB65BA5B7}"/>
              </a:ext>
            </a:extLst>
          </p:cNvPr>
          <p:cNvSpPr txBox="1"/>
          <p:nvPr/>
        </p:nvSpPr>
        <p:spPr>
          <a:xfrm>
            <a:off x="1435184" y="373673"/>
            <a:ext cx="8247767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ES"/>
            </a:defPPr>
            <a:lvl1pPr algn="ctr">
              <a:defRPr sz="8000" spc="600">
                <a:ln w="44450">
                  <a:solidFill>
                    <a:schemeClr val="accent1">
                      <a:alpha val="53246"/>
                    </a:schemeClr>
                  </a:solidFill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S" sz="4400" dirty="0"/>
              <a:t>DIGITALISATIE-THEMA’S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35A13-B14B-277E-FA52-4CDDC31491DB}"/>
              </a:ext>
            </a:extLst>
          </p:cNvPr>
          <p:cNvSpPr txBox="1"/>
          <p:nvPr/>
        </p:nvSpPr>
        <p:spPr>
          <a:xfrm>
            <a:off x="1956504" y="3429000"/>
            <a:ext cx="9559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48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EU Register Makelaars: MMCEPI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8E920-A99D-5A37-9B8C-663281020C3F}"/>
              </a:ext>
            </a:extLst>
          </p:cNvPr>
          <p:cNvSpPr txBox="1"/>
          <p:nvPr/>
        </p:nvSpPr>
        <p:spPr>
          <a:xfrm>
            <a:off x="1956505" y="4754410"/>
            <a:ext cx="8491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48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Europese Veilingen met AIT</a:t>
            </a:r>
          </a:p>
        </p:txBody>
      </p:sp>
    </p:spTree>
    <p:extLst>
      <p:ext uri="{BB962C8B-B14F-4D97-AF65-F5344CB8AC3E}">
        <p14:creationId xmlns:p14="http://schemas.microsoft.com/office/powerpoint/2010/main" val="375594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VEILINGEN</a:t>
            </a:r>
            <a:endParaRPr lang="en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10ECB-C95A-17A9-D408-1C3CB65BA5B7}"/>
              </a:ext>
            </a:extLst>
          </p:cNvPr>
          <p:cNvSpPr txBox="1"/>
          <p:nvPr/>
        </p:nvSpPr>
        <p:spPr>
          <a:xfrm>
            <a:off x="1404035" y="373673"/>
            <a:ext cx="10663963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ES"/>
            </a:defPPr>
            <a:lvl1pPr algn="ctr">
              <a:defRPr sz="8000" spc="600">
                <a:ln w="44450">
                  <a:solidFill>
                    <a:schemeClr val="accent1">
                      <a:alpha val="53246"/>
                    </a:schemeClr>
                  </a:solidFill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S" sz="4400" dirty="0"/>
              <a:t>AUCTION IMMO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8E920-A99D-5A37-9B8C-663281020C3F}"/>
              </a:ext>
            </a:extLst>
          </p:cNvPr>
          <p:cNvSpPr txBox="1"/>
          <p:nvPr/>
        </p:nvSpPr>
        <p:spPr>
          <a:xfrm>
            <a:off x="1822746" y="2498835"/>
            <a:ext cx="9713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800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Het fameuze ‘</a:t>
            </a:r>
            <a:r>
              <a:rPr lang="en-ES" sz="4800" b="1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gat in de markt</a:t>
            </a:r>
            <a:r>
              <a:rPr lang="en-ES" sz="4800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’</a:t>
            </a:r>
          </a:p>
          <a:p>
            <a:pPr algn="ctr"/>
            <a:endParaRPr lang="en-ES" sz="4800" dirty="0">
              <a:solidFill>
                <a:schemeClr val="accent1">
                  <a:lumMod val="50000"/>
                </a:schemeClr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ES" sz="48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“Europese Veilingen met AIT”</a:t>
            </a:r>
          </a:p>
        </p:txBody>
      </p:sp>
    </p:spTree>
    <p:extLst>
      <p:ext uri="{BB962C8B-B14F-4D97-AF65-F5344CB8AC3E}">
        <p14:creationId xmlns:p14="http://schemas.microsoft.com/office/powerpoint/2010/main" val="2445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VEILINGEN</a:t>
            </a:r>
            <a:endParaRPr lang="en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10ECB-C95A-17A9-D408-1C3CB65BA5B7}"/>
              </a:ext>
            </a:extLst>
          </p:cNvPr>
          <p:cNvSpPr txBox="1"/>
          <p:nvPr/>
        </p:nvSpPr>
        <p:spPr>
          <a:xfrm>
            <a:off x="1404035" y="373673"/>
            <a:ext cx="10663963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ES"/>
            </a:defPPr>
            <a:lvl1pPr algn="ctr">
              <a:defRPr sz="8000" spc="600">
                <a:ln w="44450">
                  <a:solidFill>
                    <a:schemeClr val="accent1">
                      <a:alpha val="53246"/>
                    </a:schemeClr>
                  </a:solidFill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S" sz="4400" dirty="0"/>
              <a:t>AUCTION IMMO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8E920-A99D-5A37-9B8C-663281020C3F}"/>
              </a:ext>
            </a:extLst>
          </p:cNvPr>
          <p:cNvSpPr txBox="1"/>
          <p:nvPr/>
        </p:nvSpPr>
        <p:spPr>
          <a:xfrm>
            <a:off x="1879402" y="2274837"/>
            <a:ext cx="9713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800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Definitie</a:t>
            </a:r>
          </a:p>
          <a:p>
            <a:pPr algn="ctr"/>
            <a:endParaRPr lang="en-ES" sz="4800" dirty="0">
              <a:solidFill>
                <a:schemeClr val="accent1">
                  <a:lumMod val="50000"/>
                </a:schemeClr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ES" sz="48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“Europese Veilingen met AIT”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5B9AB17-11D9-1713-23B5-1503CCA4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128" y="5276544"/>
            <a:ext cx="3980934" cy="12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3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eilingen via Auction Immo.mp4">
            <a:hlinkClick r:id="" action="ppaction://media"/>
            <a:extLst>
              <a:ext uri="{FF2B5EF4-FFF2-40B4-BE49-F238E27FC236}">
                <a16:creationId xmlns:a16="http://schemas.microsoft.com/office/drawing/2014/main" id="{825C3B9A-2597-BCC9-CCFD-A984884080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"/>
            <a:ext cx="12192000" cy="69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VEILINGEN</a:t>
            </a:r>
            <a:endParaRPr lang="en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8E920-A99D-5A37-9B8C-663281020C3F}"/>
              </a:ext>
            </a:extLst>
          </p:cNvPr>
          <p:cNvSpPr txBox="1"/>
          <p:nvPr/>
        </p:nvSpPr>
        <p:spPr>
          <a:xfrm>
            <a:off x="1689520" y="251039"/>
            <a:ext cx="4063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800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Statistieken</a:t>
            </a:r>
            <a:endParaRPr lang="en-ES" sz="4800" dirty="0">
              <a:solidFill>
                <a:schemeClr val="accent1">
                  <a:lumMod val="5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5B9AB17-11D9-1713-23B5-1503CCA4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282" y="80813"/>
            <a:ext cx="3980934" cy="120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9A77D3-D5EF-349B-19F6-EAC74912C2B7}"/>
              </a:ext>
            </a:extLst>
          </p:cNvPr>
          <p:cNvSpPr txBox="1"/>
          <p:nvPr/>
        </p:nvSpPr>
        <p:spPr>
          <a:xfrm>
            <a:off x="1459161" y="2463197"/>
            <a:ext cx="971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Grootste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 veilingshuis via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F3CDFE8-728B-8A51-B381-3E935629C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14178" y="2636922"/>
            <a:ext cx="2861074" cy="405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47B884-A5A0-BC1F-B97A-CCE7C926E3F1}"/>
              </a:ext>
            </a:extLst>
          </p:cNvPr>
          <p:cNvSpPr txBox="1"/>
          <p:nvPr/>
        </p:nvSpPr>
        <p:spPr>
          <a:xfrm>
            <a:off x="1380435" y="3500754"/>
            <a:ext cx="1100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54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&gt;</a:t>
            </a:r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500.000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unieke bezoekers / maand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68896-89A7-9FA9-F77E-EACD4A8549EF}"/>
              </a:ext>
            </a:extLst>
          </p:cNvPr>
          <p:cNvSpPr txBox="1"/>
          <p:nvPr/>
        </p:nvSpPr>
        <p:spPr>
          <a:xfrm>
            <a:off x="1380435" y="4582791"/>
            <a:ext cx="10763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54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&gt;</a:t>
            </a:r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80%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probaliteit op succes</a:t>
            </a:r>
          </a:p>
        </p:txBody>
      </p:sp>
    </p:spTree>
    <p:extLst>
      <p:ext uri="{BB962C8B-B14F-4D97-AF65-F5344CB8AC3E}">
        <p14:creationId xmlns:p14="http://schemas.microsoft.com/office/powerpoint/2010/main" val="166251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3602" y="2623601"/>
            <a:ext cx="6858000" cy="1610797"/>
          </a:xfrm>
        </p:spPr>
        <p:txBody>
          <a:bodyPr>
            <a:normAutofit/>
          </a:bodyPr>
          <a:lstStyle/>
          <a:p>
            <a:r>
              <a:rPr lang="en-ES" sz="10700" dirty="0"/>
              <a:t>VEILINGEN</a:t>
            </a:r>
            <a:endParaRPr lang="en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8E920-A99D-5A37-9B8C-663281020C3F}"/>
              </a:ext>
            </a:extLst>
          </p:cNvPr>
          <p:cNvSpPr txBox="1"/>
          <p:nvPr/>
        </p:nvSpPr>
        <p:spPr>
          <a:xfrm>
            <a:off x="1689520" y="251039"/>
            <a:ext cx="4214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4800" i="1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Enkele Feiten</a:t>
            </a:r>
            <a:endParaRPr lang="en-ES" sz="4800" dirty="0">
              <a:solidFill>
                <a:schemeClr val="accent1">
                  <a:lumMod val="5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5B9AB17-11D9-1713-23B5-1503CCA4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282" y="80813"/>
            <a:ext cx="3980934" cy="120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9A77D3-D5EF-349B-19F6-EAC74912C2B7}"/>
              </a:ext>
            </a:extLst>
          </p:cNvPr>
          <p:cNvSpPr txBox="1"/>
          <p:nvPr/>
        </p:nvSpPr>
        <p:spPr>
          <a:xfrm>
            <a:off x="1969733" y="4236361"/>
            <a:ext cx="83994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Kost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 ligt (veel) lager dan bij traditionele verkoop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68896-89A7-9FA9-F77E-EACD4A8549EF}"/>
              </a:ext>
            </a:extLst>
          </p:cNvPr>
          <p:cNvSpPr txBox="1"/>
          <p:nvPr/>
        </p:nvSpPr>
        <p:spPr>
          <a:xfrm>
            <a:off x="1969733" y="1488815"/>
            <a:ext cx="94550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Prijs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vaak boven marktwaarde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05826C-3AF0-F314-8290-898909BC4FEF}"/>
              </a:ext>
            </a:extLst>
          </p:cNvPr>
          <p:cNvSpPr txBox="1"/>
          <p:nvPr/>
        </p:nvSpPr>
        <p:spPr>
          <a:xfrm>
            <a:off x="1969733" y="2404036"/>
            <a:ext cx="94550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Tot 3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biedingen bij succes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5AEF8-7665-97E6-0C1E-DD56A0173179}"/>
              </a:ext>
            </a:extLst>
          </p:cNvPr>
          <p:cNvSpPr txBox="1"/>
          <p:nvPr/>
        </p:nvSpPr>
        <p:spPr>
          <a:xfrm>
            <a:off x="1969733" y="3319257"/>
            <a:ext cx="94550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Plichten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koper versus verkoper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1DF6C-56D0-B04C-3A16-8B88878516D3}"/>
              </a:ext>
            </a:extLst>
          </p:cNvPr>
          <p:cNvSpPr txBox="1"/>
          <p:nvPr/>
        </p:nvSpPr>
        <p:spPr>
          <a:xfrm>
            <a:off x="1973710" y="5861351"/>
            <a:ext cx="94550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600" b="1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Kopers </a:t>
            </a:r>
            <a:r>
              <a:rPr lang="en-ES" sz="4600" dirty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ook van buiten België</a:t>
            </a:r>
          </a:p>
        </p:txBody>
      </p:sp>
    </p:spTree>
    <p:extLst>
      <p:ext uri="{BB962C8B-B14F-4D97-AF65-F5344CB8AC3E}">
        <p14:creationId xmlns:p14="http://schemas.microsoft.com/office/powerpoint/2010/main" val="4091815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7555</TotalTime>
  <Words>228</Words>
  <Application>Microsoft Macintosh PowerPoint</Application>
  <PresentationFormat>Widescreen</PresentationFormat>
  <Paragraphs>63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Next</vt:lpstr>
      <vt:lpstr>Calibri</vt:lpstr>
      <vt:lpstr>Calibri Light</vt:lpstr>
      <vt:lpstr>Poppins</vt:lpstr>
      <vt:lpstr>Office Theme</vt:lpstr>
      <vt:lpstr>PowerPoint Presentation</vt:lpstr>
      <vt:lpstr>SITUERING</vt:lpstr>
      <vt:lpstr>SITUERING</vt:lpstr>
      <vt:lpstr>SITUERING</vt:lpstr>
      <vt:lpstr>VEILINGEN</vt:lpstr>
      <vt:lpstr>VEILINGEN</vt:lpstr>
      <vt:lpstr>PowerPoint Presentation</vt:lpstr>
      <vt:lpstr>VEILINGEN</vt:lpstr>
      <vt:lpstr>VEILINGEN</vt:lpstr>
      <vt:lpstr>VEILINGEN</vt:lpstr>
      <vt:lpstr>VEILINGEN</vt:lpstr>
      <vt:lpstr>VEILINGEN</vt:lpstr>
      <vt:lpstr>Veilingen met AIT -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OptimaSys Group Spain</dc:creator>
  <cp:lastModifiedBy>OptimaSys Group Spain</cp:lastModifiedBy>
  <cp:revision>48</cp:revision>
  <dcterms:created xsi:type="dcterms:W3CDTF">2023-06-13T09:35:14Z</dcterms:created>
  <dcterms:modified xsi:type="dcterms:W3CDTF">2023-10-10T13:05:00Z</dcterms:modified>
</cp:coreProperties>
</file>